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25"/>
  </p:notesMasterIdLst>
  <p:sldIdLst>
    <p:sldId id="258" r:id="rId2"/>
    <p:sldId id="350" r:id="rId3"/>
    <p:sldId id="286" r:id="rId4"/>
    <p:sldId id="287" r:id="rId5"/>
    <p:sldId id="336" r:id="rId6"/>
    <p:sldId id="334" r:id="rId7"/>
    <p:sldId id="256" r:id="rId8"/>
    <p:sldId id="288" r:id="rId9"/>
    <p:sldId id="335" r:id="rId10"/>
    <p:sldId id="352" r:id="rId11"/>
    <p:sldId id="351" r:id="rId12"/>
    <p:sldId id="338" r:id="rId13"/>
    <p:sldId id="329" r:id="rId14"/>
    <p:sldId id="344" r:id="rId15"/>
    <p:sldId id="337" r:id="rId16"/>
    <p:sldId id="349" r:id="rId17"/>
    <p:sldId id="343" r:id="rId18"/>
    <p:sldId id="297" r:id="rId19"/>
    <p:sldId id="300" r:id="rId20"/>
    <p:sldId id="302" r:id="rId21"/>
    <p:sldId id="305" r:id="rId22"/>
    <p:sldId id="342" r:id="rId23"/>
    <p:sldId id="331" r:id="rId24"/>
  </p:sldIdLst>
  <p:sldSz cx="9144000" cy="5143500" type="screen16x9"/>
  <p:notesSz cx="6858000" cy="9144000"/>
  <p:embeddedFontLst>
    <p:embeddedFont>
      <p:font typeface="Calibri" pitchFamily="34" charset="0"/>
      <p:regular r:id="rId26"/>
      <p:bold r:id="rId27"/>
      <p:italic r:id="rId28"/>
      <p:boldItalic r:id="rId29"/>
    </p:embeddedFont>
    <p:embeddedFont>
      <p:font typeface="Roboto Slab Light" charset="0"/>
      <p:regular r:id="rId30"/>
      <p:bold r:id="rId31"/>
    </p:embeddedFont>
    <p:embeddedFont>
      <p:font typeface="Lato Light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0033756E-A825-4623-BA2C-373ACE6281CE}">
  <a:tblStyle styleId="{0033756E-A825-4623-BA2C-373ACE6281C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72" autoAdjust="0"/>
    <p:restoredTop sz="94037" autoAdjust="0"/>
  </p:normalViewPr>
  <p:slideViewPr>
    <p:cSldViewPr>
      <p:cViewPr>
        <p:scale>
          <a:sx n="101" d="100"/>
          <a:sy n="101" d="100"/>
        </p:scale>
        <p:origin x="-828" y="-22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12050488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630450" y="630150"/>
            <a:ext cx="3883200" cy="38832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430350" y="228600"/>
            <a:ext cx="1388100" cy="13881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5908250" y="4660825"/>
            <a:ext cx="605400" cy="605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706650" y="3872629"/>
            <a:ext cx="1097700" cy="10977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2081694" y="771271"/>
            <a:ext cx="774600" cy="774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6513651" y="161669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2420476" y="3612044"/>
            <a:ext cx="336900" cy="336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2362484" y="1670133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6818461" y="1338692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6163989" y="4374525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2300611" y="990190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" name="Google Shape;21;p2"/>
          <p:cNvGrpSpPr/>
          <p:nvPr/>
        </p:nvGrpSpPr>
        <p:grpSpPr>
          <a:xfrm>
            <a:off x="3001075" y="4182123"/>
            <a:ext cx="508851" cy="478711"/>
            <a:chOff x="5972700" y="2330200"/>
            <a:chExt cx="411625" cy="387275"/>
          </a:xfrm>
        </p:grpSpPr>
        <p:sp>
          <p:nvSpPr>
            <p:cNvPr id="22" name="Google Shape;22;p2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24;p2"/>
          <p:cNvGrpSpPr/>
          <p:nvPr/>
        </p:nvGrpSpPr>
        <p:grpSpPr>
          <a:xfrm>
            <a:off x="5861768" y="506559"/>
            <a:ext cx="524975" cy="832145"/>
            <a:chOff x="6718575" y="2318625"/>
            <a:chExt cx="256950" cy="407375"/>
          </a:xfrm>
        </p:grpSpPr>
        <p:sp>
          <p:nvSpPr>
            <p:cNvPr id="25" name="Google Shape;25;p2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33" name="Google Shape;33;p2"/>
          <p:cNvSpPr txBox="1">
            <a:spLocks noGrp="1"/>
          </p:cNvSpPr>
          <p:nvPr>
            <p:ph type="ctrTitle"/>
          </p:nvPr>
        </p:nvSpPr>
        <p:spPr>
          <a:xfrm>
            <a:off x="2757250" y="961350"/>
            <a:ext cx="3629400" cy="32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2757247" y="861970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2"/>
          <p:cNvSpPr/>
          <p:nvPr/>
        </p:nvSpPr>
        <p:spPr>
          <a:xfrm>
            <a:off x="3509928" y="4757335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5494851" y="4374527"/>
            <a:ext cx="413400" cy="4134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rgbClr val="DEE9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0"/>
          <p:cNvSpPr/>
          <p:nvPr/>
        </p:nvSpPr>
        <p:spPr>
          <a:xfrm>
            <a:off x="67979" y="1036353"/>
            <a:ext cx="380620" cy="378193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0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0"/>
          <p:cNvSpPr/>
          <p:nvPr/>
        </p:nvSpPr>
        <p:spPr>
          <a:xfrm>
            <a:off x="1156976" y="62076"/>
            <a:ext cx="308649" cy="275438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0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0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0"/>
          <p:cNvSpPr/>
          <p:nvPr/>
        </p:nvSpPr>
        <p:spPr>
          <a:xfrm>
            <a:off x="7737349" y="3860310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0"/>
          <p:cNvSpPr/>
          <p:nvPr/>
        </p:nvSpPr>
        <p:spPr>
          <a:xfrm>
            <a:off x="8105857" y="2927664"/>
            <a:ext cx="774600" cy="7746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0"/>
          <p:cNvSpPr/>
          <p:nvPr/>
        </p:nvSpPr>
        <p:spPr>
          <a:xfrm>
            <a:off x="7325661" y="4208773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0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0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0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0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0"/>
          <p:cNvSpPr/>
          <p:nvPr/>
        </p:nvSpPr>
        <p:spPr>
          <a:xfrm>
            <a:off x="8324773" y="3146579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0" name="Google Shape;260;p10"/>
          <p:cNvGrpSpPr/>
          <p:nvPr/>
        </p:nvGrpSpPr>
        <p:grpSpPr>
          <a:xfrm>
            <a:off x="8031773" y="4143462"/>
            <a:ext cx="508851" cy="478711"/>
            <a:chOff x="5972700" y="2330200"/>
            <a:chExt cx="411625" cy="387275"/>
          </a:xfrm>
        </p:grpSpPr>
        <p:sp>
          <p:nvSpPr>
            <p:cNvPr id="261" name="Google Shape;261;p10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0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3" name="Google Shape;263;p10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264" name="Google Shape;264;p10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0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0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0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0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0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0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0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2" name="Google Shape;272;p10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727033" y="4805961"/>
            <a:ext cx="1920240" cy="274319"/>
          </a:xfrm>
          <a:prstGeom prst="rect">
            <a:avLst/>
          </a:prstGeom>
        </p:spPr>
        <p:txBody>
          <a:bodyPr/>
          <a:lstStyle>
            <a:extLst/>
          </a:lstStyle>
          <a:p>
            <a:r>
              <a:rPr lang="pt-BR" sz="1300" b="0" strike="noStrike" spc="-1" smtClean="0">
                <a:latin typeface="Times New Roman"/>
              </a:rPr>
              <a:t>&lt;data/hora&gt;</a:t>
            </a:r>
            <a:endParaRPr lang="pt-BR" sz="1300" b="0" strike="noStrike" spc="-1">
              <a:latin typeface="Times New Roman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380075" y="4805958"/>
            <a:ext cx="2350681" cy="273844"/>
          </a:xfrm>
          <a:prstGeom prst="rect">
            <a:avLst/>
          </a:prstGeom>
        </p:spPr>
        <p:txBody>
          <a:bodyPr/>
          <a:lstStyle>
            <a:extLst/>
          </a:lstStyle>
          <a:p>
            <a:pPr algn="ctr"/>
            <a:r>
              <a:rPr lang="pt-BR" sz="1300" b="0" strike="noStrike" spc="-1" smtClean="0">
                <a:latin typeface="Times New Roman"/>
              </a:rPr>
              <a:t>&lt;rodapé&gt;</a:t>
            </a:r>
            <a:endParaRPr lang="pt-BR" sz="1300" b="0" strike="noStrike" spc="-1">
              <a:latin typeface="Times New Roman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r"/>
            <a:fld id="{981E3C9D-08B1-4910-B704-88543BC23447}" type="slidenum">
              <a:rPr lang="pt-BR" sz="1300" b="0" strike="noStrike" spc="-1" smtClean="0">
                <a:latin typeface="Times New Roman"/>
              </a:rPr>
              <a:pPr algn="r"/>
              <a:t>‹nº›</a:t>
            </a:fld>
            <a:endParaRPr lang="pt-BR" sz="1300" b="0" strike="noStrike" spc="-1">
              <a:latin typeface="Times New Roman"/>
            </a:endParaRPr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829294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2901875" y="1033400"/>
            <a:ext cx="5292300" cy="3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○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r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r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r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r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r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r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r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r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6" r:id="rId2"/>
    <p:sldLayoutId id="2147483662" r:id="rId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abuleiroacess&#237;vel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asil.gov.br/cidadania-e-justica/2016/09/apesar-de-avancos-surdos-ainda-enfrentam-barreiras-de-acessibilidade" TargetMode="External"/><Relationship Id="rId2" Type="http://schemas.openxmlformats.org/officeDocument/2006/relationships/hyperlink" Target="http://www.brasil.gov.br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tabuleiro.acessivel.9" TargetMode="External"/><Relationship Id="rId2" Type="http://schemas.openxmlformats.org/officeDocument/2006/relationships/hyperlink" Target="mailto:tabuleiroacessivel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7"/>
          <p:cNvSpPr txBox="1">
            <a:spLocks noGrp="1"/>
          </p:cNvSpPr>
          <p:nvPr>
            <p:ph type="ctrTitle" idx="4294967295"/>
          </p:nvPr>
        </p:nvSpPr>
        <p:spPr>
          <a:xfrm>
            <a:off x="1403648" y="699542"/>
            <a:ext cx="6594475" cy="11604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 smtClean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Olá, eu sou o Rafael Pisani! </a:t>
            </a:r>
            <a:endParaRPr sz="4000" dirty="0">
              <a:solidFill>
                <a:srgbClr val="FFB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4" name="Google Shape;404;p17"/>
          <p:cNvSpPr txBox="1">
            <a:spLocks noGrp="1"/>
          </p:cNvSpPr>
          <p:nvPr>
            <p:ph type="subTitle" idx="4294967295"/>
          </p:nvPr>
        </p:nvSpPr>
        <p:spPr>
          <a:xfrm>
            <a:off x="1115616" y="1707654"/>
            <a:ext cx="6594475" cy="17700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buNone/>
            </a:pPr>
            <a:r>
              <a:rPr lang="pt-BR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Psicólogo </a:t>
            </a:r>
            <a:r>
              <a:rPr lang="pt-B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CRP 04/48911</a:t>
            </a:r>
          </a:p>
          <a:p>
            <a:pPr marL="101600" indent="0" algn="just">
              <a:buNone/>
            </a:pPr>
            <a:r>
              <a:rPr lang="pt-BR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Tradutor </a:t>
            </a:r>
            <a:r>
              <a:rPr lang="pt-B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intérprete de libras </a:t>
            </a:r>
          </a:p>
          <a:p>
            <a:pPr marL="101600" indent="0" algn="just">
              <a:buNone/>
            </a:pPr>
            <a:r>
              <a:rPr lang="pt-BR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Psicólogo Clínico</a:t>
            </a:r>
            <a:endParaRPr lang="pt-BR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115616" y="3674420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800" b="1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E-mail:</a:t>
            </a:r>
            <a:r>
              <a:rPr lang="pt-BR" sz="18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 </a:t>
            </a:r>
            <a:r>
              <a:rPr lang="pt-BR" sz="18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  <a:hlinkClick r:id="rId3"/>
              </a:rPr>
              <a:t>tabuleiroacessível@gmail.com</a:t>
            </a:r>
            <a:r>
              <a:rPr lang="pt-BR" sz="18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3" name="Google Shape;403;p17"/>
          <p:cNvSpPr txBox="1">
            <a:spLocks noGrp="1"/>
          </p:cNvSpPr>
          <p:nvPr>
            <p:ph type="ctrTitle" idx="4294967295"/>
          </p:nvPr>
        </p:nvSpPr>
        <p:spPr>
          <a:xfrm>
            <a:off x="1403648" y="699542"/>
            <a:ext cx="6912768" cy="11604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 smtClean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JOGOS </a:t>
            </a:r>
            <a:endParaRPr sz="4000" dirty="0">
              <a:solidFill>
                <a:srgbClr val="FFB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4" name="Google Shape;404;p17"/>
          <p:cNvSpPr txBox="1">
            <a:spLocks noGrp="1"/>
          </p:cNvSpPr>
          <p:nvPr>
            <p:ph type="subTitle" idx="4294967295"/>
          </p:nvPr>
        </p:nvSpPr>
        <p:spPr>
          <a:xfrm>
            <a:off x="1115616" y="1923678"/>
            <a:ext cx="6594475" cy="17700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spcBef>
                <a:spcPts val="1285"/>
              </a:spcBef>
              <a:buClr>
                <a:srgbClr val="000000"/>
              </a:buClr>
              <a:buSzPct val="45000"/>
              <a:buNone/>
            </a:pPr>
            <a:endParaRPr lang="pt-BR" sz="2400" dirty="0"/>
          </a:p>
          <a:p>
            <a:pPr>
              <a:buNone/>
            </a:pPr>
            <a:endParaRPr lang="pt-BR" sz="2400" dirty="0"/>
          </a:p>
        </p:txBody>
      </p:sp>
      <p:sp>
        <p:nvSpPr>
          <p:cNvPr id="2" name="Retângulo 1"/>
          <p:cNvSpPr/>
          <p:nvPr/>
        </p:nvSpPr>
        <p:spPr>
          <a:xfrm>
            <a:off x="1403648" y="1923678"/>
            <a:ext cx="59046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9516" algn="ctr"/>
            <a:r>
              <a:rPr lang="pt-BR" sz="66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O QUE SÃO?</a:t>
            </a:r>
            <a:endParaRPr lang="pt-BR" sz="6600" dirty="0">
              <a:solidFill>
                <a:schemeClr val="tx1"/>
              </a:solidFill>
              <a:latin typeface="Calibri" panose="020F0502020204030204" pitchFamily="34" charset="0"/>
              <a:ea typeface="Lato Light"/>
              <a:cs typeface="Calibri" panose="020F0502020204030204" pitchFamily="34" charset="0"/>
              <a:sym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3898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7"/>
          <p:cNvSpPr txBox="1">
            <a:spLocks noGrp="1"/>
          </p:cNvSpPr>
          <p:nvPr>
            <p:ph type="ctrTitle" idx="4294967295"/>
          </p:nvPr>
        </p:nvSpPr>
        <p:spPr>
          <a:xfrm>
            <a:off x="1403648" y="699542"/>
            <a:ext cx="6912768" cy="11604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 smtClean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Jogos: uma brincadeira séria na vida e na história!</a:t>
            </a:r>
            <a:endParaRPr sz="4000" dirty="0">
              <a:solidFill>
                <a:srgbClr val="FFB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4" name="Google Shape;404;p17"/>
          <p:cNvSpPr txBox="1">
            <a:spLocks noGrp="1"/>
          </p:cNvSpPr>
          <p:nvPr>
            <p:ph type="subTitle" idx="4294967295"/>
          </p:nvPr>
        </p:nvSpPr>
        <p:spPr>
          <a:xfrm>
            <a:off x="1115616" y="2139702"/>
            <a:ext cx="6594475" cy="17700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Gregos e a competição (HUIZINGA, 2005)</a:t>
            </a:r>
          </a:p>
          <a:p>
            <a:pPr marL="0" indent="0" algn="ctr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guerras (HUIZINGA, 2005)</a:t>
            </a:r>
          </a:p>
          <a:p>
            <a:pPr marL="0" indent="0" algn="ctr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criança e a brincadeira (HUIZINGA, 2005)</a:t>
            </a:r>
          </a:p>
          <a:p>
            <a:pPr marL="0" indent="0" algn="ctr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Xadrez: uma simulação da época medieval</a:t>
            </a:r>
          </a:p>
          <a:p>
            <a:pPr marL="0" indent="0" algn="just">
              <a:buNone/>
            </a:pPr>
            <a:endParaRPr lang="pt-BR" sz="24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spcBef>
                <a:spcPts val="1285"/>
              </a:spcBef>
              <a:buClr>
                <a:srgbClr val="000000"/>
              </a:buClr>
              <a:buSzPct val="45000"/>
              <a:buNone/>
            </a:pPr>
            <a:endParaRPr lang="pt-BR" sz="2400" dirty="0"/>
          </a:p>
          <a:p>
            <a:pPr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xmlns="" val="2131152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3" name="Google Shape;403;p17"/>
          <p:cNvSpPr txBox="1">
            <a:spLocks noGrp="1"/>
          </p:cNvSpPr>
          <p:nvPr>
            <p:ph type="ctrTitle" idx="4294967295"/>
          </p:nvPr>
        </p:nvSpPr>
        <p:spPr>
          <a:xfrm>
            <a:off x="1403648" y="699542"/>
            <a:ext cx="6912768" cy="11604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 smtClean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Jogos clássicos</a:t>
            </a:r>
            <a:endParaRPr sz="4000" dirty="0">
              <a:solidFill>
                <a:srgbClr val="FFB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4" name="Google Shape;404;p17"/>
          <p:cNvSpPr txBox="1">
            <a:spLocks noGrp="1"/>
          </p:cNvSpPr>
          <p:nvPr>
            <p:ph type="subTitle" idx="4294967295"/>
          </p:nvPr>
        </p:nvSpPr>
        <p:spPr>
          <a:xfrm>
            <a:off x="1115616" y="1923678"/>
            <a:ext cx="6594475" cy="17700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spcBef>
                <a:spcPts val="1285"/>
              </a:spcBef>
              <a:buClr>
                <a:srgbClr val="000000"/>
              </a:buClr>
              <a:buSzPct val="45000"/>
              <a:buNone/>
            </a:pPr>
            <a:endParaRPr lang="pt-BR" sz="2400" dirty="0"/>
          </a:p>
          <a:p>
            <a:pPr>
              <a:buNone/>
            </a:pPr>
            <a:endParaRPr lang="pt-BR" sz="2400" dirty="0"/>
          </a:p>
        </p:txBody>
      </p:sp>
      <p:pic>
        <p:nvPicPr>
          <p:cNvPr id="5" name="Imagem 4"/>
          <p:cNvPicPr/>
          <p:nvPr/>
        </p:nvPicPr>
        <p:blipFill>
          <a:blip r:embed="rId3" cstate="print"/>
          <a:stretch/>
        </p:blipFill>
        <p:spPr>
          <a:xfrm>
            <a:off x="1475656" y="2097983"/>
            <a:ext cx="2304255" cy="2304256"/>
          </a:xfrm>
          <a:prstGeom prst="rect">
            <a:avLst/>
          </a:prstGeom>
          <a:ln>
            <a:noFill/>
          </a:ln>
        </p:spPr>
      </p:pic>
      <p:pic>
        <p:nvPicPr>
          <p:cNvPr id="6" name="Espaço Reservado para Conteúdo 3" descr="7267112SZ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7984" y="2103977"/>
            <a:ext cx="2448272" cy="229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0440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7"/>
          <p:cNvSpPr txBox="1">
            <a:spLocks noGrp="1"/>
          </p:cNvSpPr>
          <p:nvPr>
            <p:ph type="ctrTitle" idx="4294967295"/>
          </p:nvPr>
        </p:nvSpPr>
        <p:spPr>
          <a:xfrm>
            <a:off x="1403648" y="411510"/>
            <a:ext cx="6912768" cy="11604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 smtClean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 que são jogos e resolução de problemas (Homo Ludens)</a:t>
            </a:r>
            <a:endParaRPr sz="4000" dirty="0">
              <a:solidFill>
                <a:srgbClr val="FFB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4" name="Google Shape;404;p17"/>
          <p:cNvSpPr txBox="1">
            <a:spLocks noGrp="1"/>
          </p:cNvSpPr>
          <p:nvPr>
            <p:ph type="subTitle" idx="4294967295"/>
          </p:nvPr>
        </p:nvSpPr>
        <p:spPr>
          <a:xfrm>
            <a:off x="1043608" y="1491630"/>
            <a:ext cx="6594475" cy="27363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457200" algn="just">
              <a:spcBef>
                <a:spcPts val="1285"/>
              </a:spcBef>
              <a:buClr>
                <a:srgbClr val="000000"/>
              </a:buClr>
              <a:buSzPct val="45000"/>
              <a:buAutoNum type="arabicParenR"/>
            </a:pPr>
            <a:r>
              <a:rPr lang="pt-BR" sz="2400" dirty="0" smtClean="0">
                <a:latin typeface="Calibri" pitchFamily="34" charset="0"/>
                <a:cs typeface="Calibri" pitchFamily="34" charset="0"/>
              </a:rPr>
              <a:t>É livre</a:t>
            </a:r>
          </a:p>
          <a:p>
            <a:pPr indent="-457200" algn="just">
              <a:spcBef>
                <a:spcPts val="1285"/>
              </a:spcBef>
              <a:buClr>
                <a:srgbClr val="000000"/>
              </a:buClr>
              <a:buSzPct val="45000"/>
              <a:buFont typeface="Lato Light"/>
              <a:buAutoNum type="arabicParenR"/>
            </a:pPr>
            <a:r>
              <a:rPr lang="pt-BR" sz="2400" dirty="0" smtClean="0">
                <a:latin typeface="Calibri" pitchFamily="34" charset="0"/>
                <a:cs typeface="Calibri" pitchFamily="34" charset="0"/>
              </a:rPr>
              <a:t>Dimensão simbólica e capacidade de escolha</a:t>
            </a:r>
          </a:p>
          <a:p>
            <a:pPr indent="-457200" algn="just">
              <a:spcBef>
                <a:spcPts val="1285"/>
              </a:spcBef>
              <a:buClr>
                <a:srgbClr val="000000"/>
              </a:buClr>
              <a:buSzPct val="45000"/>
              <a:buFont typeface="Lato Light"/>
              <a:buAutoNum type="arabicParenR"/>
            </a:pPr>
            <a:r>
              <a:rPr lang="pt-BR" sz="2400" dirty="0" smtClean="0">
                <a:latin typeface="Calibri" pitchFamily="34" charset="0"/>
                <a:cs typeface="Calibri" pitchFamily="34" charset="0"/>
              </a:rPr>
              <a:t>Início, fim e espaço demarcados</a:t>
            </a:r>
          </a:p>
          <a:p>
            <a:pPr indent="-457200" algn="just">
              <a:spcBef>
                <a:spcPts val="1285"/>
              </a:spcBef>
              <a:buClr>
                <a:srgbClr val="000000"/>
              </a:buClr>
              <a:buSzPct val="45000"/>
              <a:buFont typeface="Lato Light"/>
              <a:buAutoNum type="arabicParenR"/>
            </a:pPr>
            <a:r>
              <a:rPr lang="pt-BR" sz="2400" dirty="0" smtClean="0">
                <a:latin typeface="Calibri" pitchFamily="34" charset="0"/>
                <a:cs typeface="Calibri" pitchFamily="34" charset="0"/>
              </a:rPr>
              <a:t>A experiência nunca é a mesma</a:t>
            </a:r>
          </a:p>
          <a:p>
            <a:pPr indent="-457200" algn="just">
              <a:spcBef>
                <a:spcPts val="1285"/>
              </a:spcBef>
              <a:buClr>
                <a:srgbClr val="000000"/>
              </a:buClr>
              <a:buSzPct val="45000"/>
              <a:buFont typeface="Lato Light"/>
              <a:buAutoNum type="arabicParenR"/>
            </a:pPr>
            <a:r>
              <a:rPr lang="pt-BR" sz="2400" dirty="0" smtClean="0">
                <a:latin typeface="Calibri" pitchFamily="34" charset="0"/>
                <a:cs typeface="Calibri" pitchFamily="34" charset="0"/>
              </a:rPr>
              <a:t>É perfeito em si mesmo</a:t>
            </a:r>
          </a:p>
          <a:p>
            <a:pPr indent="-457200" algn="just">
              <a:spcBef>
                <a:spcPts val="1285"/>
              </a:spcBef>
              <a:buClr>
                <a:srgbClr val="000000"/>
              </a:buClr>
              <a:buSzPct val="45000"/>
              <a:buFont typeface="Lato Light"/>
              <a:buAutoNum type="arabicParenR"/>
            </a:pPr>
            <a:r>
              <a:rPr lang="pt-BR" sz="2400" dirty="0" smtClean="0">
                <a:latin typeface="Calibri" pitchFamily="34" charset="0"/>
                <a:cs typeface="Calibri" pitchFamily="34" charset="0"/>
              </a:rPr>
              <a:t>É a representação ou luta por algo</a:t>
            </a:r>
          </a:p>
          <a:p>
            <a:pPr indent="-457200" algn="just">
              <a:spcBef>
                <a:spcPts val="1285"/>
              </a:spcBef>
              <a:buClr>
                <a:srgbClr val="000000"/>
              </a:buClr>
              <a:buSzPct val="45000"/>
              <a:buFont typeface="Lato Light"/>
              <a:buAutoNum type="arabicParenR"/>
            </a:pPr>
            <a:endParaRPr lang="pt-BR" sz="2400" dirty="0" smtClean="0"/>
          </a:p>
          <a:p>
            <a:pPr indent="-457200" algn="just">
              <a:spcBef>
                <a:spcPts val="1285"/>
              </a:spcBef>
              <a:buClr>
                <a:srgbClr val="000000"/>
              </a:buClr>
              <a:buSzPct val="45000"/>
              <a:buAutoNum type="arabicParenR"/>
            </a:pPr>
            <a:endParaRPr lang="pt-BR" sz="2400" dirty="0"/>
          </a:p>
          <a:p>
            <a:pPr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xmlns="" val="2131152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lang="pt-BR"/>
          </a:p>
        </p:txBody>
      </p:sp>
      <p:pic>
        <p:nvPicPr>
          <p:cNvPr id="3" name="Imagem 2" descr="LogoRafaelTabuleiroAcessiv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23478"/>
            <a:ext cx="5508104" cy="4135388"/>
          </a:xfrm>
          <a:prstGeom prst="rect">
            <a:avLst/>
          </a:prstGeom>
        </p:spPr>
      </p:pic>
      <p:pic>
        <p:nvPicPr>
          <p:cNvPr id="4" name="Imagem 3" descr="branding-td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411510"/>
            <a:ext cx="3678560" cy="165618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"/>
          <p:cNvSpPr txBox="1">
            <a:spLocks noGrp="1"/>
          </p:cNvSpPr>
          <p:nvPr>
            <p:ph type="ctrTitle"/>
          </p:nvPr>
        </p:nvSpPr>
        <p:spPr>
          <a:xfrm>
            <a:off x="2915816" y="1308166"/>
            <a:ext cx="3269360" cy="252372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pt-BR" sz="2800" spc="-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Tabuleiro </a:t>
            </a:r>
            <a:r>
              <a:rPr lang="pt-BR" sz="2800" spc="-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Acesssível</a:t>
            </a:r>
            <a:r>
              <a:rPr lang="pt-BR" sz="2800" spc="-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:</a:t>
            </a:r>
            <a:r>
              <a:rPr lang="pt-BR" sz="2800" spc="-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/>
            </a:r>
            <a:br>
              <a:rPr lang="pt-BR" sz="2800" spc="-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</a:b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Jogos acessíveis e</a:t>
            </a:r>
            <a:b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desenvolvimento cognitivo</a:t>
            </a:r>
            <a:endParaRPr sz="2800" dirty="0"/>
          </a:p>
        </p:txBody>
      </p:sp>
      <p:sp>
        <p:nvSpPr>
          <p:cNvPr id="3" name="Retângulo 2"/>
          <p:cNvSpPr/>
          <p:nvPr/>
        </p:nvSpPr>
        <p:spPr>
          <a:xfrm>
            <a:off x="3563888" y="3566420"/>
            <a:ext cx="15680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sz="1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Por Rafael Pisani</a:t>
            </a:r>
            <a:endParaRPr lang="pt-BR" sz="16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3" name="Google Shape;403;p17"/>
          <p:cNvSpPr txBox="1">
            <a:spLocks noGrp="1"/>
          </p:cNvSpPr>
          <p:nvPr>
            <p:ph type="ctrTitle" idx="4294967295"/>
          </p:nvPr>
        </p:nvSpPr>
        <p:spPr>
          <a:xfrm>
            <a:off x="1403648" y="699542"/>
            <a:ext cx="6912768" cy="11604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 smtClean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 Projeto </a:t>
            </a:r>
            <a:endParaRPr sz="4000" dirty="0">
              <a:solidFill>
                <a:srgbClr val="FFB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4" name="Google Shape;404;p17"/>
          <p:cNvSpPr txBox="1">
            <a:spLocks noGrp="1"/>
          </p:cNvSpPr>
          <p:nvPr>
            <p:ph type="subTitle" idx="4294967295"/>
          </p:nvPr>
        </p:nvSpPr>
        <p:spPr>
          <a:xfrm>
            <a:off x="1115616" y="1923678"/>
            <a:ext cx="6594475" cy="17700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spcBef>
                <a:spcPts val="1285"/>
              </a:spcBef>
              <a:buClr>
                <a:srgbClr val="000000"/>
              </a:buClr>
              <a:buSzPct val="45000"/>
              <a:buNone/>
            </a:pPr>
            <a:endParaRPr lang="pt-BR" sz="2400" dirty="0"/>
          </a:p>
          <a:p>
            <a:pPr>
              <a:buNone/>
            </a:pPr>
            <a:endParaRPr lang="pt-BR" sz="2400" dirty="0"/>
          </a:p>
        </p:txBody>
      </p:sp>
      <p:sp>
        <p:nvSpPr>
          <p:cNvPr id="2" name="Retângulo 1"/>
          <p:cNvSpPr/>
          <p:nvPr/>
        </p:nvSpPr>
        <p:spPr>
          <a:xfrm>
            <a:off x="1403648" y="1923678"/>
            <a:ext cx="59046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9516">
              <a:buFontTx/>
              <a:buChar char="-"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Experiência em jogos e convite a uma amiga surda</a:t>
            </a: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ea typeface="Lato Light"/>
              <a:cs typeface="Calibri" panose="020F0502020204030204" pitchFamily="34" charset="0"/>
              <a:sym typeface="Lato Light"/>
            </a:endParaRPr>
          </a:p>
          <a:p>
            <a:pPr marL="99516"/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 </a:t>
            </a:r>
          </a:p>
          <a:p>
            <a:pPr marL="99516">
              <a:buFontTx/>
              <a:buChar char="-"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Acessibilidade em jogos analógicos</a:t>
            </a:r>
          </a:p>
          <a:p>
            <a:pPr marL="99516"/>
            <a:endParaRPr lang="pt-BR" sz="2400" dirty="0" smtClean="0">
              <a:solidFill>
                <a:schemeClr val="tx1"/>
              </a:solidFill>
              <a:latin typeface="Calibri" panose="020F0502020204030204" pitchFamily="34" charset="0"/>
              <a:ea typeface="Lato Light"/>
              <a:cs typeface="Calibri" panose="020F0502020204030204" pitchFamily="34" charset="0"/>
              <a:sym typeface="Lato Light"/>
            </a:endParaRPr>
          </a:p>
          <a:p>
            <a:pPr marL="99516">
              <a:buFontTx/>
              <a:buChar char="-"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Início em 2017 em evento realizado na oficina de jogos da UFMG</a:t>
            </a: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ea typeface="Lato Light"/>
              <a:cs typeface="Calibri" panose="020F0502020204030204" pitchFamily="34" charset="0"/>
              <a:sym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3898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7"/>
          <p:cNvSpPr txBox="1">
            <a:spLocks noGrp="1"/>
          </p:cNvSpPr>
          <p:nvPr>
            <p:ph type="ctrTitle" idx="4294967295"/>
          </p:nvPr>
        </p:nvSpPr>
        <p:spPr>
          <a:xfrm>
            <a:off x="1403648" y="699542"/>
            <a:ext cx="6594475" cy="11604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 smtClean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Equipe de Instrutores de jogos e narrador intercultural</a:t>
            </a:r>
            <a:endParaRPr sz="4000" dirty="0">
              <a:solidFill>
                <a:srgbClr val="FFB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4" name="Google Shape;404;p17"/>
          <p:cNvSpPr txBox="1">
            <a:spLocks noGrp="1"/>
          </p:cNvSpPr>
          <p:nvPr>
            <p:ph type="subTitle" idx="4294967295"/>
          </p:nvPr>
        </p:nvSpPr>
        <p:spPr>
          <a:xfrm>
            <a:off x="1115616" y="1851670"/>
            <a:ext cx="6594475" cy="17700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buNone/>
            </a:pPr>
            <a:endParaRPr lang="pt-BR" sz="2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m 3" descr="WhatsApp Image 2019-06-10 at 13.29.48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851670"/>
            <a:ext cx="6696744" cy="2232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7"/>
          <p:cNvSpPr txBox="1">
            <a:spLocks noGrp="1"/>
          </p:cNvSpPr>
          <p:nvPr>
            <p:ph type="ctrTitle" idx="4294967295"/>
          </p:nvPr>
        </p:nvSpPr>
        <p:spPr>
          <a:xfrm>
            <a:off x="1403648" y="699542"/>
            <a:ext cx="6594475" cy="11604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 smtClean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Parceiros</a:t>
            </a:r>
            <a:endParaRPr sz="4000" dirty="0">
              <a:solidFill>
                <a:srgbClr val="FFB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4" name="Google Shape;404;p17"/>
          <p:cNvSpPr txBox="1">
            <a:spLocks noGrp="1"/>
          </p:cNvSpPr>
          <p:nvPr>
            <p:ph type="subTitle" idx="4294967295"/>
          </p:nvPr>
        </p:nvSpPr>
        <p:spPr>
          <a:xfrm>
            <a:off x="1115616" y="1851670"/>
            <a:ext cx="6594475" cy="28803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buNone/>
            </a:pPr>
            <a:endParaRPr lang="pt-BR" sz="2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m 6" descr="Logos-MRPG-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851670"/>
            <a:ext cx="2736304" cy="1224136"/>
          </a:xfrm>
          <a:prstGeom prst="rect">
            <a:avLst/>
          </a:prstGeom>
        </p:spPr>
      </p:pic>
      <p:pic>
        <p:nvPicPr>
          <p:cNvPr id="8" name="Imagem 7" descr="mmgerdau ve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912" y="3147814"/>
            <a:ext cx="2592288" cy="1224136"/>
          </a:xfrm>
          <a:prstGeom prst="rect">
            <a:avLst/>
          </a:prstGeom>
        </p:spPr>
      </p:pic>
      <p:pic>
        <p:nvPicPr>
          <p:cNvPr id="9" name="Imagem 8" descr="logo_IFMG_Itabirito_Simpl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616" y="3435846"/>
            <a:ext cx="1872208" cy="1054240"/>
          </a:xfrm>
          <a:prstGeom prst="rect">
            <a:avLst/>
          </a:prstGeom>
        </p:spPr>
      </p:pic>
      <p:pic>
        <p:nvPicPr>
          <p:cNvPr id="10" name="Imagem 9" descr="new ord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1851670"/>
            <a:ext cx="1728192" cy="1161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3" name="Google Shape;403;p17"/>
          <p:cNvSpPr txBox="1">
            <a:spLocks noGrp="1"/>
          </p:cNvSpPr>
          <p:nvPr>
            <p:ph type="ctrTitle" idx="4294967295"/>
          </p:nvPr>
        </p:nvSpPr>
        <p:spPr>
          <a:xfrm>
            <a:off x="1403648" y="627534"/>
            <a:ext cx="7200800" cy="11604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99516" indent="0"/>
            <a:r>
              <a:rPr lang="pt-BR" sz="4000" dirty="0" smtClean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Objetivos </a:t>
            </a:r>
            <a:br>
              <a:rPr lang="pt-BR" sz="4000" dirty="0" smtClean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ea typeface="Lato Light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403648" y="1923678"/>
            <a:ext cx="59046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9516"/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ea typeface="Lato Light"/>
              <a:cs typeface="Calibri" panose="020F0502020204030204" pitchFamily="34" charset="0"/>
              <a:sym typeface="Lato Light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883352" y="1635646"/>
            <a:ext cx="8496944" cy="3749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9516" indent="0" algn="just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- Desenvolvimento </a:t>
            </a: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de competências profissionais</a:t>
            </a: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;</a:t>
            </a: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ea typeface="Lato Light"/>
              <a:cs typeface="Calibri" panose="020F0502020204030204" pitchFamily="34" charset="0"/>
              <a:sym typeface="Lato Light"/>
            </a:endParaRPr>
          </a:p>
          <a:p>
            <a:pPr marL="99516" algn="just"/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- Desenvolvimento </a:t>
            </a: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e comunicação entre </a:t>
            </a: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familiares;</a:t>
            </a:r>
          </a:p>
          <a:p>
            <a:pPr marL="99516" algn="just"/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</a:rPr>
              <a:t>- Desenvolvimento cognitivo;</a:t>
            </a:r>
          </a:p>
          <a:p>
            <a:pPr marL="99516" algn="just"/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</a:rPr>
              <a:t>- Incentivo </a:t>
            </a: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</a:rPr>
              <a:t>para ir além dos jogos </a:t>
            </a: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</a:rPr>
              <a:t>eletrônicos;</a:t>
            </a:r>
          </a:p>
          <a:p>
            <a:pPr marL="99516" algn="just"/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</a:rPr>
              <a:t>- Apresentar </a:t>
            </a: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</a:rPr>
              <a:t>os jogos para a comunidade surda</a:t>
            </a: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</a:rPr>
              <a:t>;</a:t>
            </a:r>
          </a:p>
          <a:p>
            <a:pPr marL="99516" algn="just"/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</a:rPr>
              <a:t>- Inclusão </a:t>
            </a: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</a:rPr>
              <a:t>social.</a:t>
            </a:r>
          </a:p>
          <a:p>
            <a:pPr marL="440849" indent="-342900" algn="just">
              <a:spcBef>
                <a:spcPts val="1285"/>
              </a:spcBef>
              <a:buSzPct val="45000"/>
              <a:buFontTx/>
              <a:buChar char="-"/>
            </a:pP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ea typeface="Lato Light"/>
              <a:cs typeface="Calibri" panose="020F0502020204030204" pitchFamily="34" charset="0"/>
            </a:endParaRPr>
          </a:p>
          <a:p>
            <a:pPr marL="391797" indent="-293848" algn="just">
              <a:spcBef>
                <a:spcPts val="1285"/>
              </a:spcBef>
              <a:buSzPct val="45000"/>
            </a:pPr>
            <a:endParaRPr lang="pt-BR" sz="2400" spc="-1" dirty="0"/>
          </a:p>
          <a:p>
            <a:pPr marL="442416" indent="-342900" algn="just">
              <a:buFontTx/>
              <a:buChar char="-"/>
            </a:pP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ea typeface="Lato Light"/>
              <a:cs typeface="Calibri" panose="020F0502020204030204" pitchFamily="34" charset="0"/>
              <a:sym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101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3" name="Google Shape;403;p17"/>
          <p:cNvSpPr txBox="1">
            <a:spLocks noGrp="1"/>
          </p:cNvSpPr>
          <p:nvPr>
            <p:ph type="ctrTitle" idx="4294967295"/>
          </p:nvPr>
        </p:nvSpPr>
        <p:spPr>
          <a:xfrm>
            <a:off x="1403648" y="699542"/>
            <a:ext cx="6912768" cy="11604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 smtClean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Jogos de tabuleiro Modernos</a:t>
            </a:r>
            <a:endParaRPr sz="4000" dirty="0">
              <a:solidFill>
                <a:srgbClr val="FFB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4" name="Google Shape;404;p17"/>
          <p:cNvSpPr txBox="1">
            <a:spLocks noGrp="1"/>
          </p:cNvSpPr>
          <p:nvPr>
            <p:ph type="subTitle" idx="4294967295"/>
          </p:nvPr>
        </p:nvSpPr>
        <p:spPr>
          <a:xfrm>
            <a:off x="1115616" y="1923678"/>
            <a:ext cx="6594475" cy="17700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spcBef>
                <a:spcPts val="1285"/>
              </a:spcBef>
              <a:buClr>
                <a:srgbClr val="000000"/>
              </a:buClr>
              <a:buSzPct val="45000"/>
              <a:buNone/>
            </a:pPr>
            <a:endParaRPr lang="pt-BR" sz="2400" dirty="0"/>
          </a:p>
          <a:p>
            <a:pPr>
              <a:buNone/>
            </a:pPr>
            <a:endParaRPr lang="pt-BR" sz="2400" dirty="0"/>
          </a:p>
        </p:txBody>
      </p:sp>
      <p:pic>
        <p:nvPicPr>
          <p:cNvPr id="10" name="Imagem 9" descr="td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563638"/>
            <a:ext cx="3672408" cy="2736304"/>
          </a:xfrm>
          <a:prstGeom prst="rect">
            <a:avLst/>
          </a:prstGeom>
        </p:spPr>
      </p:pic>
      <p:pic>
        <p:nvPicPr>
          <p:cNvPr id="11" name="Imagem 10" descr="sim,mestre das treva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976" y="1635646"/>
            <a:ext cx="3456384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0440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Shape 1"/>
          <p:cNvSpPr txBox="1"/>
          <p:nvPr/>
        </p:nvSpPr>
        <p:spPr>
          <a:xfrm>
            <a:off x="1403648" y="344826"/>
            <a:ext cx="8228763" cy="8584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pt-BR" sz="4000" dirty="0" smtClean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Roboto Slab Light"/>
                <a:cs typeface="Calibri" panose="020F0502020204030204" pitchFamily="34" charset="0"/>
                <a:sym typeface="Roboto Slab Light"/>
              </a:rPr>
              <a:t>RPG (Role </a:t>
            </a:r>
            <a:r>
              <a:rPr lang="pt-BR" sz="4000" dirty="0" err="1" smtClean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Roboto Slab Light"/>
                <a:cs typeface="Calibri" panose="020F0502020204030204" pitchFamily="34" charset="0"/>
                <a:sym typeface="Roboto Slab Light"/>
              </a:rPr>
              <a:t>Playing</a:t>
            </a:r>
            <a:r>
              <a:rPr lang="pt-BR" sz="4000" dirty="0" smtClean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Roboto Slab Light"/>
                <a:cs typeface="Calibri" panose="020F0502020204030204" pitchFamily="34" charset="0"/>
                <a:sym typeface="Roboto Slab Light"/>
              </a:rPr>
              <a:t> Game)</a:t>
            </a:r>
            <a:endParaRPr lang="pt-BR" sz="4000" dirty="0">
              <a:solidFill>
                <a:srgbClr val="FFB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Roboto Slab Light"/>
              <a:cs typeface="Calibri" panose="020F0502020204030204" pitchFamily="34" charset="0"/>
              <a:sym typeface="Roboto Slab Light"/>
            </a:endParaRPr>
          </a:p>
        </p:txBody>
      </p:sp>
      <p:sp>
        <p:nvSpPr>
          <p:cNvPr id="56" name="TextShape 2"/>
          <p:cNvSpPr txBox="1"/>
          <p:nvPr/>
        </p:nvSpPr>
        <p:spPr>
          <a:xfrm>
            <a:off x="755575" y="1347614"/>
            <a:ext cx="8228763" cy="29826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 fontScale="77500" lnSpcReduction="20000"/>
          </a:bodyPr>
          <a:lstStyle/>
          <a:p>
            <a:pPr marL="0">
              <a:lnSpc>
                <a:spcPct val="150000"/>
              </a:lnSpc>
              <a:spcBef>
                <a:spcPts val="1285"/>
              </a:spcBef>
            </a:pPr>
            <a:r>
              <a:rPr lang="pt-BR" sz="2400" dirty="0" smtClean="0">
                <a:latin typeface="Calibri" pitchFamily="34" charset="0"/>
                <a:cs typeface="Calibri" pitchFamily="34" charset="0"/>
              </a:rPr>
              <a:t>Jogo de interpretação de personagens e criação de histórias (RICON, 1999)</a:t>
            </a:r>
          </a:p>
          <a:p>
            <a:pPr marL="0">
              <a:lnSpc>
                <a:spcPct val="150000"/>
              </a:lnSpc>
              <a:spcBef>
                <a:spcPts val="1285"/>
              </a:spcBef>
            </a:pPr>
            <a:r>
              <a:rPr lang="pt-BR" sz="2400" dirty="0" smtClean="0">
                <a:latin typeface="Calibri" pitchFamily="34" charset="0"/>
                <a:cs typeface="Calibri" pitchFamily="34" charset="0"/>
              </a:rPr>
              <a:t>Narrador e mestre de jogo (RICON, 1999)</a:t>
            </a:r>
          </a:p>
          <a:p>
            <a:pPr marL="0">
              <a:lnSpc>
                <a:spcPct val="150000"/>
              </a:lnSpc>
              <a:spcBef>
                <a:spcPts val="1285"/>
              </a:spcBef>
            </a:pPr>
            <a:r>
              <a:rPr lang="pt-BR" sz="2400" dirty="0" smtClean="0">
                <a:latin typeface="Calibri" pitchFamily="34" charset="0"/>
                <a:cs typeface="Calibri" pitchFamily="34" charset="0"/>
              </a:rPr>
              <a:t>Exemplo:  Você é um ótimo motorista e está para tirar o carro da garagem. </a:t>
            </a:r>
          </a:p>
          <a:p>
            <a:pPr marL="0">
              <a:lnSpc>
                <a:spcPct val="150000"/>
              </a:lnSpc>
              <a:spcBef>
                <a:spcPts val="1285"/>
              </a:spcBef>
            </a:pPr>
            <a:r>
              <a:rPr lang="pt-BR" sz="2400" dirty="0" smtClean="0">
                <a:latin typeface="Calibri" pitchFamily="34" charset="0"/>
                <a:cs typeface="Calibri" pitchFamily="34" charset="0"/>
              </a:rPr>
              <a:t>Está indo para uma nova entrevista de emprego. De repente, </a:t>
            </a:r>
          </a:p>
          <a:p>
            <a:pPr marL="0">
              <a:lnSpc>
                <a:spcPct val="150000"/>
              </a:lnSpc>
              <a:spcBef>
                <a:spcPts val="1285"/>
              </a:spcBef>
            </a:pPr>
            <a:r>
              <a:rPr lang="pt-BR" sz="2400" dirty="0" smtClean="0">
                <a:latin typeface="Calibri" pitchFamily="34" charset="0"/>
                <a:cs typeface="Calibri" pitchFamily="34" charset="0"/>
              </a:rPr>
              <a:t>um caminhão trava sua saída. O que você faz?</a:t>
            </a:r>
          </a:p>
          <a:p>
            <a:pPr marL="0">
              <a:lnSpc>
                <a:spcPct val="150000"/>
              </a:lnSpc>
              <a:spcBef>
                <a:spcPts val="1285"/>
              </a:spcBef>
            </a:pPr>
            <a:r>
              <a:rPr lang="pt-BR" sz="11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pt-BR" sz="11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153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3" name="Google Shape;403;p17"/>
          <p:cNvSpPr txBox="1">
            <a:spLocks noGrp="1"/>
          </p:cNvSpPr>
          <p:nvPr>
            <p:ph type="ctrTitle" idx="4294967295"/>
          </p:nvPr>
        </p:nvSpPr>
        <p:spPr>
          <a:xfrm>
            <a:off x="1403648" y="699542"/>
            <a:ext cx="6912768" cy="11604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 smtClean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RPG</a:t>
            </a:r>
            <a:endParaRPr sz="4000" dirty="0">
              <a:solidFill>
                <a:srgbClr val="FFB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4" name="Google Shape;404;p17"/>
          <p:cNvSpPr txBox="1">
            <a:spLocks noGrp="1"/>
          </p:cNvSpPr>
          <p:nvPr>
            <p:ph type="subTitle" idx="4294967295"/>
          </p:nvPr>
        </p:nvSpPr>
        <p:spPr>
          <a:xfrm>
            <a:off x="611560" y="1563638"/>
            <a:ext cx="7098531" cy="25922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endParaRPr lang="pt-BR" sz="2400" dirty="0"/>
          </a:p>
        </p:txBody>
      </p:sp>
      <p:pic>
        <p:nvPicPr>
          <p:cNvPr id="5" name="Imagem 4" descr="kuro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840" y="1563638"/>
            <a:ext cx="2520280" cy="2592288"/>
          </a:xfrm>
          <a:prstGeom prst="rect">
            <a:avLst/>
          </a:prstGeom>
        </p:spPr>
      </p:pic>
      <p:pic>
        <p:nvPicPr>
          <p:cNvPr id="6" name="Imagem 5" descr="cthulhu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1563638"/>
            <a:ext cx="2551168" cy="2592288"/>
          </a:xfrm>
          <a:prstGeom prst="rect">
            <a:avLst/>
          </a:prstGeom>
        </p:spPr>
      </p:pic>
      <p:pic>
        <p:nvPicPr>
          <p:cNvPr id="7" name="Imagem 6" descr="13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2120" y="1563638"/>
            <a:ext cx="2088232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0440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7"/>
          <p:cNvSpPr txBox="1">
            <a:spLocks noGrp="1"/>
          </p:cNvSpPr>
          <p:nvPr>
            <p:ph type="ctrTitle" idx="4294967295"/>
          </p:nvPr>
        </p:nvSpPr>
        <p:spPr>
          <a:xfrm>
            <a:off x="1403648" y="699542"/>
            <a:ext cx="6912768" cy="11604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 smtClean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Gamificação e resolução de problemas</a:t>
            </a:r>
            <a:endParaRPr sz="4000" dirty="0">
              <a:solidFill>
                <a:srgbClr val="FFB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4" name="Google Shape;404;p17"/>
          <p:cNvSpPr txBox="1">
            <a:spLocks noGrp="1"/>
          </p:cNvSpPr>
          <p:nvPr>
            <p:ph type="subTitle" idx="4294967295"/>
          </p:nvPr>
        </p:nvSpPr>
        <p:spPr>
          <a:xfrm>
            <a:off x="1115616" y="1707654"/>
            <a:ext cx="6594475" cy="30963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Definição de: </a:t>
            </a:r>
          </a:p>
          <a:p>
            <a:pPr marL="0" indent="0" algn="just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Objetivo;</a:t>
            </a:r>
          </a:p>
          <a:p>
            <a:pPr marL="0" indent="0" algn="just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Prêmio;</a:t>
            </a:r>
          </a:p>
          <a:p>
            <a:pPr marL="0" indent="0" algn="just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Local simbólico; </a:t>
            </a:r>
          </a:p>
          <a:p>
            <a:pPr marL="0" indent="0" algn="just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Regras;  </a:t>
            </a:r>
          </a:p>
          <a:p>
            <a:pPr marL="0" indent="0" algn="just">
              <a:buNone/>
            </a:pPr>
            <a:endParaRPr lang="pt-BR" sz="24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spcBef>
                <a:spcPts val="1285"/>
              </a:spcBef>
              <a:buClr>
                <a:srgbClr val="000000"/>
              </a:buClr>
              <a:buSzPct val="45000"/>
              <a:buNone/>
            </a:pPr>
            <a:endParaRPr lang="pt-BR" sz="2400" dirty="0"/>
          </a:p>
          <a:p>
            <a:pPr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xmlns="" val="21311520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7"/>
          <p:cNvSpPr txBox="1">
            <a:spLocks noGrp="1"/>
          </p:cNvSpPr>
          <p:nvPr>
            <p:ph type="ctrTitle" idx="4294967295"/>
          </p:nvPr>
        </p:nvSpPr>
        <p:spPr>
          <a:xfrm>
            <a:off x="1403648" y="699542"/>
            <a:ext cx="6912768" cy="11604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 smtClean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Gamificação e resolução de problemas</a:t>
            </a:r>
            <a:endParaRPr sz="4000" dirty="0">
              <a:solidFill>
                <a:srgbClr val="FFB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4" name="Google Shape;404;p17"/>
          <p:cNvSpPr txBox="1">
            <a:spLocks noGrp="1"/>
          </p:cNvSpPr>
          <p:nvPr>
            <p:ph type="subTitle" idx="4294967295"/>
          </p:nvPr>
        </p:nvSpPr>
        <p:spPr>
          <a:xfrm>
            <a:off x="1115616" y="1707654"/>
            <a:ext cx="6594475" cy="30963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Exemplo: </a:t>
            </a:r>
          </a:p>
          <a:p>
            <a:pPr marL="0" indent="0" algn="just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Objetivo: aumento de produtividade</a:t>
            </a:r>
          </a:p>
          <a:p>
            <a:pPr marL="0" indent="0" algn="just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Regras: melhorar a comunicação.</a:t>
            </a:r>
          </a:p>
          <a:p>
            <a:pPr marL="0" indent="0" algn="just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Prêmio: medalha, homenagem ou valor financeiro</a:t>
            </a:r>
          </a:p>
          <a:p>
            <a:pPr marL="0" indent="0" algn="just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Requisitos: recompensa, engajamento e diversão.</a:t>
            </a:r>
          </a:p>
          <a:p>
            <a:pPr marL="0" indent="0" algn="just">
              <a:buNone/>
            </a:pPr>
            <a:endParaRPr lang="pt-BR" sz="24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spcBef>
                <a:spcPts val="1285"/>
              </a:spcBef>
              <a:buClr>
                <a:srgbClr val="000000"/>
              </a:buClr>
              <a:buSzPct val="45000"/>
              <a:buNone/>
            </a:pPr>
            <a:endParaRPr lang="pt-BR" sz="2400" dirty="0"/>
          </a:p>
          <a:p>
            <a:pPr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xmlns="" val="2131152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Shape 1"/>
          <p:cNvSpPr txBox="1"/>
          <p:nvPr/>
        </p:nvSpPr>
        <p:spPr>
          <a:xfrm>
            <a:off x="1403648" y="267495"/>
            <a:ext cx="8228763" cy="10081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pt-BR" sz="4000" dirty="0" smtClean="0">
              <a:solidFill>
                <a:srgbClr val="FFB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Roboto Slab Light"/>
              <a:cs typeface="Calibri" panose="020F0502020204030204" pitchFamily="34" charset="0"/>
              <a:sym typeface="Roboto Slab Light"/>
            </a:endParaRPr>
          </a:p>
          <a:p>
            <a:r>
              <a:rPr lang="pt-BR" sz="4000" dirty="0" smtClean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Roboto Slab Light"/>
                <a:cs typeface="Calibri" panose="020F0502020204030204" pitchFamily="34" charset="0"/>
                <a:sym typeface="Roboto Slab Light"/>
              </a:rPr>
              <a:t>Desenvolvimento de competências e jogos</a:t>
            </a:r>
          </a:p>
          <a:p>
            <a:endParaRPr lang="pt-BR" sz="4000" dirty="0">
              <a:solidFill>
                <a:srgbClr val="FFB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Roboto Slab Light"/>
              <a:cs typeface="Calibri" panose="020F0502020204030204" pitchFamily="34" charset="0"/>
              <a:sym typeface="Roboto Slab Light"/>
            </a:endParaRPr>
          </a:p>
        </p:txBody>
      </p:sp>
      <p:sp>
        <p:nvSpPr>
          <p:cNvPr id="56" name="TextShape 2"/>
          <p:cNvSpPr txBox="1"/>
          <p:nvPr/>
        </p:nvSpPr>
        <p:spPr>
          <a:xfrm>
            <a:off x="755575" y="1347614"/>
            <a:ext cx="8228763" cy="29826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marL="0" algn="ctr">
              <a:lnSpc>
                <a:spcPct val="150000"/>
              </a:lnSpc>
              <a:spcBef>
                <a:spcPts val="1285"/>
              </a:spcBef>
            </a:pPr>
            <a:r>
              <a:rPr lang="pt-BR" sz="2400" dirty="0" smtClean="0">
                <a:latin typeface="Calibri" pitchFamily="34" charset="0"/>
                <a:cs typeface="Calibri" pitchFamily="34" charset="0"/>
              </a:rPr>
              <a:t>COMUNICAÇÃO</a:t>
            </a:r>
          </a:p>
          <a:p>
            <a:pPr marL="0" algn="ctr">
              <a:lnSpc>
                <a:spcPct val="150000"/>
              </a:lnSpc>
              <a:spcBef>
                <a:spcPts val="1285"/>
              </a:spcBef>
            </a:pPr>
            <a:r>
              <a:rPr lang="pt-BR" sz="2400" dirty="0" smtClean="0">
                <a:latin typeface="Calibri" pitchFamily="34" charset="0"/>
                <a:cs typeface="Calibri" pitchFamily="34" charset="0"/>
              </a:rPr>
              <a:t>TRABALHO EM EQUIPE</a:t>
            </a:r>
          </a:p>
          <a:p>
            <a:pPr marL="0" algn="ctr">
              <a:lnSpc>
                <a:spcPct val="150000"/>
              </a:lnSpc>
              <a:spcBef>
                <a:spcPts val="1285"/>
              </a:spcBef>
            </a:pPr>
            <a:r>
              <a:rPr lang="pt-BR" sz="2400" dirty="0" smtClean="0">
                <a:latin typeface="Calibri" pitchFamily="34" charset="0"/>
                <a:cs typeface="Calibri" pitchFamily="34" charset="0"/>
              </a:rPr>
              <a:t>ESTRATÉGIA</a:t>
            </a:r>
          </a:p>
          <a:p>
            <a:pPr marL="0" algn="ctr">
              <a:lnSpc>
                <a:spcPct val="150000"/>
              </a:lnSpc>
              <a:spcBef>
                <a:spcPts val="1285"/>
              </a:spcBef>
            </a:pPr>
            <a:r>
              <a:rPr lang="pt-BR" sz="2400" dirty="0" smtClean="0">
                <a:latin typeface="Calibri" pitchFamily="34" charset="0"/>
                <a:cs typeface="Calibri" pitchFamily="34" charset="0"/>
              </a:rPr>
              <a:t>VISÃO GLOBAL</a:t>
            </a:r>
            <a:r>
              <a:rPr lang="pt-BR" sz="24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pt-BR" sz="24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153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7"/>
          <p:cNvSpPr txBox="1">
            <a:spLocks noGrp="1"/>
          </p:cNvSpPr>
          <p:nvPr>
            <p:ph type="ctrTitle" idx="4294967295"/>
          </p:nvPr>
        </p:nvSpPr>
        <p:spPr>
          <a:xfrm>
            <a:off x="1403648" y="627534"/>
            <a:ext cx="7200800" cy="11604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99516" indent="0"/>
            <a:r>
              <a:rPr lang="pt-BR" sz="4000" dirty="0" smtClean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Pessoas com deficiência </a:t>
            </a: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ea typeface="Lato Light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403648" y="1923678"/>
            <a:ext cx="59046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9516"/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ea typeface="Lato Light"/>
              <a:cs typeface="Calibri" panose="020F0502020204030204" pitchFamily="34" charset="0"/>
              <a:sym typeface="Lato Light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883352" y="1635646"/>
            <a:ext cx="7577080" cy="3213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</a:rPr>
              <a:t>- O Brasil </a:t>
            </a: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</a:rPr>
              <a:t>possui 9,7 milhões de surdos ou deficientes auditivos. </a:t>
            </a: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</a:rPr>
              <a:t>Quase 5% da população (senso do IBGE 2010)</a:t>
            </a:r>
          </a:p>
          <a:p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ea typeface="Lato Light"/>
              <a:cs typeface="Calibri" panose="020F0502020204030204" pitchFamily="34" charset="0"/>
            </a:endParaRPr>
          </a:p>
          <a:p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</a:rPr>
              <a:t>-Brasil </a:t>
            </a: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</a:rPr>
              <a:t>possui 45,6 milhões de pessoas com alguma deficiência. 23,6% da população (senso do IBGE 2010)</a:t>
            </a:r>
          </a:p>
          <a:p>
            <a:pPr marL="99516" indent="0" algn="just">
              <a:buNone/>
            </a:pP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ea typeface="Lato Light"/>
              <a:cs typeface="Calibri" panose="020F0502020204030204" pitchFamily="34" charset="0"/>
            </a:endParaRPr>
          </a:p>
          <a:p>
            <a:pPr marL="391797" indent="-293848" algn="just">
              <a:spcBef>
                <a:spcPts val="1285"/>
              </a:spcBef>
              <a:buSzPct val="45000"/>
            </a:pPr>
            <a:endParaRPr lang="pt-BR" sz="2400" spc="-1" dirty="0"/>
          </a:p>
          <a:p>
            <a:pPr marL="442416" indent="-342900" algn="just">
              <a:buFontTx/>
              <a:buChar char="-"/>
            </a:pP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ea typeface="Lato Light"/>
              <a:cs typeface="Calibri" panose="020F0502020204030204" pitchFamily="34" charset="0"/>
              <a:sym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8963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type="body" idx="4294967295"/>
          </p:nvPr>
        </p:nvSpPr>
        <p:spPr>
          <a:xfrm>
            <a:off x="3347864" y="339502"/>
            <a:ext cx="5292725" cy="4176464"/>
          </a:xfrm>
        </p:spPr>
        <p:txBody>
          <a:bodyPr/>
          <a:lstStyle/>
          <a:p>
            <a:pPr marL="101600" indent="0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- Segunda </a:t>
            </a: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Língua Oficial do </a:t>
            </a: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Brasil (QUADROS e KARNOPP, 2004)</a:t>
            </a: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01600" indent="0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- Língua</a:t>
            </a: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, pois possui gramática e regras </a:t>
            </a: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próprias (QUADROS e KARNOPP, 2004)</a:t>
            </a: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01600" indent="0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- Uma </a:t>
            </a: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língua que se </a:t>
            </a: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expande (QUADROS e KARNOPP, 2004)</a:t>
            </a: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01600" indent="0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- Português </a:t>
            </a: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como segunda </a:t>
            </a: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Língua (QUADROS e KARNOPP, 2004)</a:t>
            </a: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- Centro de uma cultura (QUADROS e KARNOPP, 2004)</a:t>
            </a: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 idx="4294967295"/>
          </p:nvPr>
        </p:nvSpPr>
        <p:spPr>
          <a:xfrm>
            <a:off x="1331640" y="1059582"/>
            <a:ext cx="2141538" cy="2630488"/>
          </a:xfrm>
        </p:spPr>
        <p:txBody>
          <a:bodyPr/>
          <a:lstStyle/>
          <a:p>
            <a:pPr algn="ctr"/>
            <a:r>
              <a:rPr lang="pt-BR" sz="4000" dirty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Libras, o que é?</a:t>
            </a:r>
          </a:p>
        </p:txBody>
      </p:sp>
    </p:spTree>
    <p:extLst>
      <p:ext uri="{BB962C8B-B14F-4D97-AF65-F5344CB8AC3E}">
        <p14:creationId xmlns:p14="http://schemas.microsoft.com/office/powerpoint/2010/main" xmlns="" val="232135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4294967295"/>
          </p:nvPr>
        </p:nvSpPr>
        <p:spPr>
          <a:xfrm>
            <a:off x="3851275" y="1347614"/>
            <a:ext cx="5292725" cy="3267075"/>
          </a:xfrm>
        </p:spPr>
        <p:txBody>
          <a:bodyPr/>
          <a:lstStyle/>
          <a:p>
            <a:pPr marL="101600" indent="0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A </a:t>
            </a: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língua de sinais não é </a:t>
            </a: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universal </a:t>
            </a: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(QUADROS e KARNOPP, 2004)</a:t>
            </a: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Não </a:t>
            </a: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 </a:t>
            </a: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artificial </a:t>
            </a: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(QUADROS e KARNOPP, 2004)</a:t>
            </a: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Pode-se </a:t>
            </a: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falar qualquer coisa</a:t>
            </a:r>
          </a:p>
          <a:p>
            <a:pPr marL="101600" indent="0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pt-BR" sz="2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Surdomudo</a:t>
            </a: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 idx="4294967295"/>
          </p:nvPr>
        </p:nvSpPr>
        <p:spPr>
          <a:xfrm>
            <a:off x="1331640" y="1203598"/>
            <a:ext cx="2141538" cy="2630488"/>
          </a:xfrm>
        </p:spPr>
        <p:txBody>
          <a:bodyPr/>
          <a:lstStyle/>
          <a:p>
            <a:pPr algn="ctr"/>
            <a:r>
              <a:rPr lang="pt-BR" sz="4000" dirty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Mitos sobre a Libras</a:t>
            </a:r>
          </a:p>
        </p:txBody>
      </p:sp>
    </p:spTree>
    <p:extLst>
      <p:ext uri="{BB962C8B-B14F-4D97-AF65-F5344CB8AC3E}">
        <p14:creationId xmlns:p14="http://schemas.microsoft.com/office/powerpoint/2010/main" xmlns="" val="39570398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4294967295"/>
          </p:nvPr>
        </p:nvSpPr>
        <p:spPr>
          <a:xfrm>
            <a:off x="4067944" y="1203598"/>
            <a:ext cx="5292725" cy="3267075"/>
          </a:xfrm>
        </p:spPr>
        <p:txBody>
          <a:bodyPr/>
          <a:lstStyle/>
          <a:p>
            <a:pPr marL="101600" indent="0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-Participação social;</a:t>
            </a: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-Cidadania;</a:t>
            </a: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-Acesso </a:t>
            </a: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cultura;</a:t>
            </a: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-Acesso </a:t>
            </a: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ao </a:t>
            </a: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lazer;</a:t>
            </a: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>
              <a:buNone/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-Criação </a:t>
            </a: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identidade.</a:t>
            </a:r>
            <a:endParaRPr lang="pt-B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 idx="4294967295"/>
          </p:nvPr>
        </p:nvSpPr>
        <p:spPr>
          <a:xfrm>
            <a:off x="611560" y="1347614"/>
            <a:ext cx="5292080" cy="2630488"/>
          </a:xfrm>
        </p:spPr>
        <p:txBody>
          <a:bodyPr/>
          <a:lstStyle/>
          <a:p>
            <a:r>
              <a:rPr lang="pt-BR" sz="4000" dirty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Importância </a:t>
            </a:r>
            <a:r>
              <a:rPr lang="pt-BR" sz="4000" dirty="0" smtClean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da acessibilidade</a:t>
            </a:r>
            <a:endParaRPr lang="pt-BR" sz="4000" dirty="0">
              <a:solidFill>
                <a:srgbClr val="FFB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90550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Shape 1"/>
          <p:cNvSpPr txBox="1"/>
          <p:nvPr/>
        </p:nvSpPr>
        <p:spPr>
          <a:xfrm>
            <a:off x="1403648" y="344826"/>
            <a:ext cx="8228763" cy="8584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pt-BR" sz="4000" dirty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Roboto Slab Light"/>
                <a:cs typeface="Calibri" panose="020F0502020204030204" pitchFamily="34" charset="0"/>
                <a:sym typeface="Roboto Slab Light"/>
              </a:rPr>
              <a:t>Referências</a:t>
            </a:r>
          </a:p>
        </p:txBody>
      </p:sp>
      <p:sp>
        <p:nvSpPr>
          <p:cNvPr id="56" name="TextShape 2"/>
          <p:cNvSpPr txBox="1"/>
          <p:nvPr/>
        </p:nvSpPr>
        <p:spPr>
          <a:xfrm>
            <a:off x="755575" y="1347614"/>
            <a:ext cx="8228763" cy="29826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>
              <a:lnSpc>
                <a:spcPct val="150000"/>
              </a:lnSpc>
              <a:spcBef>
                <a:spcPts val="1285"/>
              </a:spcBef>
            </a:pPr>
            <a:r>
              <a:rPr lang="pt-BR" sz="1100" dirty="0" smtClean="0"/>
              <a:t>Apesar de avanços, surdos ainda enfrentam barreiras de acessibilidade. </a:t>
            </a:r>
            <a:r>
              <a:rPr lang="pt-BR" sz="1100" dirty="0" smtClean="0">
                <a:hlinkClick r:id="rId2"/>
              </a:rPr>
              <a:t>www.brasil.gov.br</a:t>
            </a:r>
            <a:r>
              <a:rPr lang="pt-BR" sz="1100" dirty="0" smtClean="0"/>
              <a:t>, 2016. Disponível em: </a:t>
            </a:r>
            <a:r>
              <a:rPr lang="pt-BR" sz="1100" spc="-1" dirty="0" smtClean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http://www.brasil.gov.br/cidadania-e-justica/2016/09/apesar-de-avancos-surdos-ainda-enfrentam-barreiras-de-acessibilidade</a:t>
            </a:r>
            <a:r>
              <a:rPr lang="pt-BR" sz="11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. Acesso em: 06, jun 2019</a:t>
            </a:r>
          </a:p>
          <a:p>
            <a:pPr>
              <a:lnSpc>
                <a:spcPct val="150000"/>
              </a:lnSpc>
              <a:spcBef>
                <a:spcPts val="1285"/>
              </a:spcBef>
            </a:pPr>
            <a:r>
              <a:rPr lang="pt-BR" sz="1100" dirty="0" smtClean="0"/>
              <a:t>HUIZINGA, J. Homo </a:t>
            </a:r>
            <a:r>
              <a:rPr lang="pt-BR" sz="1100" dirty="0" err="1" smtClean="0"/>
              <a:t>ludens</a:t>
            </a:r>
            <a:r>
              <a:rPr lang="pt-BR" sz="1100" dirty="0" smtClean="0"/>
              <a:t>. São Paulo: Perspectiva, 2005.</a:t>
            </a:r>
          </a:p>
          <a:p>
            <a:pPr marL="0">
              <a:lnSpc>
                <a:spcPct val="150000"/>
              </a:lnSpc>
              <a:spcBef>
                <a:spcPts val="1285"/>
              </a:spcBef>
            </a:pPr>
            <a:r>
              <a:rPr lang="pt-BR" sz="1100" dirty="0" smtClean="0"/>
              <a:t>QUADROS, R. M. de &amp; KARNOPP, L. Língua de sinais brasileira: estudos </a:t>
            </a:r>
            <a:r>
              <a:rPr lang="pt-BR" sz="1100" dirty="0" err="1" smtClean="0"/>
              <a:t>lingüísticos</a:t>
            </a:r>
            <a:r>
              <a:rPr lang="pt-BR" sz="1100" dirty="0" smtClean="0"/>
              <a:t>. </a:t>
            </a:r>
            <a:r>
              <a:rPr lang="pt-BR" sz="1100" dirty="0" err="1" smtClean="0"/>
              <a:t>ArtMed</a:t>
            </a:r>
            <a:r>
              <a:rPr lang="pt-BR" sz="1100" dirty="0" smtClean="0"/>
              <a:t>: Porto Alegre, 2004.</a:t>
            </a:r>
          </a:p>
          <a:p>
            <a:pPr marL="0">
              <a:lnSpc>
                <a:spcPct val="150000"/>
              </a:lnSpc>
              <a:spcBef>
                <a:spcPts val="1285"/>
              </a:spcBef>
            </a:pPr>
            <a:r>
              <a:rPr lang="pt-BR" sz="1100" dirty="0" smtClean="0"/>
              <a:t>RICON, L. E. (1999) </a:t>
            </a:r>
            <a:r>
              <a:rPr lang="pt-BR" sz="1100" dirty="0" err="1" smtClean="0"/>
              <a:t>MiniGURPS</a:t>
            </a:r>
            <a:r>
              <a:rPr lang="pt-BR" sz="1100" dirty="0" smtClean="0"/>
              <a:t> O Descobrimento do </a:t>
            </a:r>
            <a:r>
              <a:rPr lang="pt-BR" sz="1100" dirty="0" err="1" smtClean="0"/>
              <a:t>Brasi</a:t>
            </a:r>
            <a:endParaRPr lang="pt-BR" sz="11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1531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Shape 1"/>
          <p:cNvSpPr txBox="1"/>
          <p:nvPr/>
        </p:nvSpPr>
        <p:spPr>
          <a:xfrm>
            <a:off x="1403648" y="344826"/>
            <a:ext cx="8228763" cy="8584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pt-BR" sz="4000" dirty="0" smtClean="0">
                <a:solidFill>
                  <a:srgbClr val="FFB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Roboto Slab Light"/>
                <a:cs typeface="Calibri" panose="020F0502020204030204" pitchFamily="34" charset="0"/>
                <a:sym typeface="Roboto Slab Light"/>
              </a:rPr>
              <a:t>CONTATOS</a:t>
            </a:r>
            <a:endParaRPr lang="pt-BR" sz="4000" dirty="0">
              <a:solidFill>
                <a:srgbClr val="FFB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Roboto Slab Light"/>
              <a:cs typeface="Calibri" panose="020F0502020204030204" pitchFamily="34" charset="0"/>
              <a:sym typeface="Roboto Slab Light"/>
            </a:endParaRPr>
          </a:p>
        </p:txBody>
      </p:sp>
      <p:sp>
        <p:nvSpPr>
          <p:cNvPr id="56" name="TextShape 2"/>
          <p:cNvSpPr txBox="1"/>
          <p:nvPr/>
        </p:nvSpPr>
        <p:spPr>
          <a:xfrm>
            <a:off x="755575" y="1347614"/>
            <a:ext cx="8228763" cy="29826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E-mail:</a:t>
            </a:r>
            <a:r>
              <a:rPr lang="pt-BR" sz="36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 </a:t>
            </a:r>
            <a:r>
              <a:rPr lang="pt-BR" sz="36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  <a:hlinkClick r:id="rId2"/>
              </a:rPr>
              <a:t>tabuleiroacessivel@gmail.com</a:t>
            </a:r>
            <a:r>
              <a:rPr lang="pt-BR" sz="36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 </a:t>
            </a:r>
          </a:p>
          <a:p>
            <a:r>
              <a:rPr lang="pt-BR" sz="3600" b="1" dirty="0" err="1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Instagram</a:t>
            </a:r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:</a:t>
            </a:r>
            <a:r>
              <a:rPr lang="pt-BR" sz="36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 @</a:t>
            </a:r>
            <a:r>
              <a:rPr lang="pt-BR" sz="3600" dirty="0" err="1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tabuleiroacessível</a:t>
            </a:r>
            <a:r>
              <a:rPr lang="pt-BR" sz="36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 </a:t>
            </a:r>
          </a:p>
          <a:p>
            <a:r>
              <a:rPr lang="pt-BR" sz="3600" b="1" dirty="0" err="1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Facebook</a:t>
            </a:r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:</a:t>
            </a:r>
            <a:r>
              <a:rPr lang="pt-BR" sz="3600" dirty="0" smtClean="0">
                <a:solidFill>
                  <a:schemeClr val="tx1"/>
                </a:solidFill>
                <a:latin typeface="Calibri" panose="020F0502020204030204" pitchFamily="34" charset="0"/>
                <a:ea typeface="Lato Light"/>
                <a:cs typeface="Calibri" panose="020F0502020204030204" pitchFamily="34" charset="0"/>
                <a:sym typeface="Lato Light"/>
              </a:rPr>
              <a:t> </a:t>
            </a:r>
            <a:r>
              <a:rPr lang="pt-BR" sz="3600" dirty="0" smtClean="0">
                <a:hlinkClick r:id="rId3"/>
              </a:rPr>
              <a:t>tabuleiro.</a:t>
            </a:r>
            <a:r>
              <a:rPr lang="pt-BR" sz="3600" dirty="0" err="1" smtClean="0">
                <a:hlinkClick r:id="rId3"/>
              </a:rPr>
              <a:t>acessivel</a:t>
            </a:r>
            <a:r>
              <a:rPr lang="pt-BR" sz="3600" dirty="0" smtClean="0">
                <a:hlinkClick r:id="rId3"/>
              </a:rPr>
              <a:t>.9</a:t>
            </a:r>
            <a:endParaRPr lang="pt-BR" sz="3600" dirty="0" smtClean="0">
              <a:solidFill>
                <a:schemeClr val="tx1"/>
              </a:solidFill>
              <a:latin typeface="Calibri" panose="020F0502020204030204" pitchFamily="34" charset="0"/>
              <a:ea typeface="Lato Light"/>
              <a:cs typeface="Calibri" panose="020F0502020204030204" pitchFamily="34" charset="0"/>
              <a:sym typeface="Lato Light"/>
            </a:endParaRPr>
          </a:p>
          <a:p>
            <a:endParaRPr lang="pt-BR" sz="3600" dirty="0" smtClean="0">
              <a:solidFill>
                <a:schemeClr val="tx1"/>
              </a:solidFill>
              <a:latin typeface="Calibri" panose="020F0502020204030204" pitchFamily="34" charset="0"/>
              <a:ea typeface="Lato Light"/>
              <a:cs typeface="Calibri" panose="020F0502020204030204" pitchFamily="34" charset="0"/>
              <a:sym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153104"/>
      </p:ext>
    </p:extLst>
  </p:cSld>
  <p:clrMapOvr>
    <a:masterClrMapping/>
  </p:clrMapOvr>
</p:sld>
</file>

<file path=ppt/theme/theme1.xml><?xml version="1.0" encoding="utf-8"?>
<a:theme xmlns:a="http://schemas.openxmlformats.org/drawingml/2006/main" name="Kent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620</Words>
  <Application>Microsoft Office PowerPoint</Application>
  <PresentationFormat>Apresentação na tela (16:9)</PresentationFormat>
  <Paragraphs>104</Paragraphs>
  <Slides>23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9" baseType="lpstr">
      <vt:lpstr>Arial</vt:lpstr>
      <vt:lpstr>Calibri</vt:lpstr>
      <vt:lpstr>Roboto Slab Light</vt:lpstr>
      <vt:lpstr>Lato Light</vt:lpstr>
      <vt:lpstr>Times New Roman</vt:lpstr>
      <vt:lpstr>Kent template</vt:lpstr>
      <vt:lpstr>Olá, eu sou o Rafael Pisani! </vt:lpstr>
      <vt:lpstr>JOGOS </vt:lpstr>
      <vt:lpstr>Jogos: uma brincadeira séria na vida e na história!</vt:lpstr>
      <vt:lpstr>Jogos clássicos</vt:lpstr>
      <vt:lpstr>O que são jogos e resolução de problemas (Homo Ludens)</vt:lpstr>
      <vt:lpstr>Slide 6</vt:lpstr>
      <vt:lpstr>Tabuleiro Acesssível: Jogos acessíveis e desenvolvimento cognitivo</vt:lpstr>
      <vt:lpstr>O Projeto </vt:lpstr>
      <vt:lpstr>Equipe de Instrutores de jogos e narrador intercultural</vt:lpstr>
      <vt:lpstr>Parceiros</vt:lpstr>
      <vt:lpstr>Objetivos  </vt:lpstr>
      <vt:lpstr>Jogos de tabuleiro Modernos</vt:lpstr>
      <vt:lpstr>Slide 13</vt:lpstr>
      <vt:lpstr>RPG</vt:lpstr>
      <vt:lpstr>Gamificação e resolução de problemas</vt:lpstr>
      <vt:lpstr>Gamificação e resolução de problemas</vt:lpstr>
      <vt:lpstr>Slide 17</vt:lpstr>
      <vt:lpstr>Pessoas com deficiência </vt:lpstr>
      <vt:lpstr>Libras, o que é?</vt:lpstr>
      <vt:lpstr>Mitos sobre a Libras</vt:lpstr>
      <vt:lpstr>Importância da acessibilidade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Tabuleiro acessível Jogos acessíveis e desenvolvimento cognitivo</dc:title>
  <dc:creator>Stephanie Mendes</dc:creator>
  <cp:lastModifiedBy>Rafael</cp:lastModifiedBy>
  <cp:revision>43</cp:revision>
  <dcterms:modified xsi:type="dcterms:W3CDTF">2019-06-12T17:14:59Z</dcterms:modified>
</cp:coreProperties>
</file>